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94" r:id="rId6"/>
    <p:sldId id="278" r:id="rId7"/>
    <p:sldId id="295" r:id="rId8"/>
    <p:sldId id="265" r:id="rId9"/>
    <p:sldId id="291" r:id="rId10"/>
    <p:sldId id="292" r:id="rId11"/>
    <p:sldId id="293" r:id="rId12"/>
    <p:sldId id="267" r:id="rId13"/>
    <p:sldId id="285" r:id="rId14"/>
    <p:sldId id="286" r:id="rId15"/>
    <p:sldId id="268" r:id="rId16"/>
    <p:sldId id="284" r:id="rId17"/>
    <p:sldId id="287" r:id="rId18"/>
    <p:sldId id="288" r:id="rId19"/>
    <p:sldId id="271" r:id="rId20"/>
    <p:sldId id="272" r:id="rId21"/>
    <p:sldId id="274" r:id="rId22"/>
    <p:sldId id="296"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06" autoAdjust="0"/>
    <p:restoredTop sz="94660"/>
  </p:normalViewPr>
  <p:slideViewPr>
    <p:cSldViewPr snapToGrid="0">
      <p:cViewPr varScale="1">
        <p:scale>
          <a:sx n="160" d="100"/>
          <a:sy n="160" d="100"/>
        </p:scale>
        <p:origin x="9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6/2/20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3973271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(13-May-19-May)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441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152</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220.4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Speeding up</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717</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218.5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dirty="0">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187.8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120.1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1,329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233.2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525.6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281.5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545.4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259.6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371.4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21,631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237</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186.4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123.0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152,470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531</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194.3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3"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31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31 May</a:t>
            </a:r>
            <a:r>
              <a:rPr lang="en-GB" sz="1200" dirty="0"/>
              <a:t>. However, as data for recent days are likely to change significantly, only data up to </a:t>
            </a:r>
            <a:r>
              <a:rPr lang="en-GB" sz="1200" b="1" dirty="0"/>
              <a:t>Tue 26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Chichester in the most recent complete days and as such the doubling time is not calculated.</a:t>
            </a:r>
          </a:p>
        </p:txBody>
      </p:sp>
    </p:spTree>
    <p:extLst>
      <p:ext uri="{BB962C8B-B14F-4D97-AF65-F5344CB8AC3E}">
        <p14:creationId xmlns:p14="http://schemas.microsoft.com/office/powerpoint/2010/main" val="3913484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1" y="239808"/>
            <a:ext cx="7116417" cy="1815882"/>
          </a:xfrm>
          <a:prstGeom prst="rect">
            <a:avLst/>
          </a:prstGeom>
          <a:noFill/>
        </p:spPr>
        <p:txBody>
          <a:bodyPr wrap="square" rtlCol="0">
            <a:spAutoFit/>
          </a:bodyPr>
          <a:lstStyle/>
          <a:p>
            <a:pPr marL="285750" indent="-285750">
              <a:buFont typeface="Arial" panose="020B0604020202020204" pitchFamily="34" charset="0"/>
              <a:buChar char="•"/>
            </a:pPr>
            <a:r>
              <a:rPr lang="en-GB" sz="1400" dirty="0"/>
              <a:t>In West Sussex, in the week ending 22</a:t>
            </a:r>
            <a:r>
              <a:rPr lang="en-GB" sz="1400" baseline="30000" dirty="0"/>
              <a:t>nd</a:t>
            </a:r>
            <a:r>
              <a:rPr lang="en-GB" sz="1400" dirty="0"/>
              <a:t> May, the number of deaths occurring is still highest in care homes. Hospital deaths have fallen back to 49 from 62 deaths in hospitals last week (week ending 15</a:t>
            </a:r>
            <a:r>
              <a:rPr lang="en-GB" sz="1400" baseline="30000" dirty="0"/>
              <a:t>th</a:t>
            </a:r>
            <a:r>
              <a:rPr lang="en-GB" sz="1400" dirty="0"/>
              <a:t>) and 50 deaths in the week before that (week ending 8</a:t>
            </a:r>
            <a:r>
              <a:rPr lang="en-GB" sz="1400" baseline="30000" dirty="0"/>
              <a:t>th</a:t>
            </a:r>
            <a:r>
              <a:rPr lang="en-GB" sz="1400" dirty="0"/>
              <a:t>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Deaths occurring in care homes has risen slightly to around two in five deaths but this is still lower than the proportion of deaths a month ago when nearly half of deaths were occurring in care homes .</a:t>
            </a:r>
          </a:p>
          <a:p>
            <a:pPr marL="285750" indent="-285750">
              <a:buFont typeface="Arial" panose="020B0604020202020204" pitchFamily="34" charset="0"/>
              <a:buChar char="•"/>
            </a:pPr>
            <a:endParaRPr lang="en-GB" sz="1400" i="1" dirty="0">
              <a:solidFill>
                <a:schemeClr val="accent1"/>
              </a:solidFill>
            </a:endParaRP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2" y="1930566"/>
            <a:ext cx="6095999" cy="3104443"/>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97935" cy="307777"/>
          </a:xfrm>
          <a:prstGeom prst="rect">
            <a:avLst/>
          </a:prstGeom>
          <a:noFill/>
        </p:spPr>
        <p:txBody>
          <a:bodyPr wrap="none" rtlCol="0">
            <a:spAutoFit/>
          </a:bodyPr>
          <a:lstStyle/>
          <a:p>
            <a:r>
              <a:rPr lang="en-US" sz="1400" b="1" dirty="0"/>
              <a:t>All cause mortality; West Sussex; week ending 22</a:t>
            </a:r>
            <a:r>
              <a:rPr lang="en-US" sz="1400" b="1" baseline="30000" dirty="0"/>
              <a:t>nd</a:t>
            </a:r>
            <a:r>
              <a:rPr lang="en-US" sz="1400" b="1" dirty="0"/>
              <a:t> May</a:t>
            </a:r>
          </a:p>
        </p:txBody>
      </p:sp>
      <p:graphicFrame>
        <p:nvGraphicFramePr>
          <p:cNvPr id="7" name="Table 6">
            <a:extLst>
              <a:ext uri="{FF2B5EF4-FFF2-40B4-BE49-F238E27FC236}">
                <a16:creationId xmlns:a16="http://schemas.microsoft.com/office/drawing/2014/main" id="{7E123BB5-F313-014B-8996-161E37BDBF86}"/>
              </a:ext>
            </a:extLst>
          </p:cNvPr>
          <p:cNvGraphicFramePr>
            <a:graphicFrameLocks noGrp="1"/>
          </p:cNvGraphicFramePr>
          <p:nvPr>
            <p:extLst>
              <p:ext uri="{D42A27DB-BD31-4B8C-83A1-F6EECF244321}">
                <p14:modId xmlns:p14="http://schemas.microsoft.com/office/powerpoint/2010/main" val="1126426389"/>
              </p:ext>
            </p:extLst>
          </p:nvPr>
        </p:nvGraphicFramePr>
        <p:xfrm>
          <a:off x="370913" y="5163671"/>
          <a:ext cx="11065810" cy="1440327"/>
        </p:xfrm>
        <a:graphic>
          <a:graphicData uri="http://schemas.openxmlformats.org/drawingml/2006/table">
            <a:tbl>
              <a:tblPr/>
              <a:tblGrid>
                <a:gridCol w="660646">
                  <a:extLst>
                    <a:ext uri="{9D8B030D-6E8A-4147-A177-3AD203B41FA5}">
                      <a16:colId xmlns:a16="http://schemas.microsoft.com/office/drawing/2014/main" val="1998575075"/>
                    </a:ext>
                  </a:extLst>
                </a:gridCol>
                <a:gridCol w="495484">
                  <a:extLst>
                    <a:ext uri="{9D8B030D-6E8A-4147-A177-3AD203B41FA5}">
                      <a16:colId xmlns:a16="http://schemas.microsoft.com/office/drawing/2014/main" val="4082139058"/>
                    </a:ext>
                  </a:extLst>
                </a:gridCol>
                <a:gridCol w="495484">
                  <a:extLst>
                    <a:ext uri="{9D8B030D-6E8A-4147-A177-3AD203B41FA5}">
                      <a16:colId xmlns:a16="http://schemas.microsoft.com/office/drawing/2014/main" val="1877115370"/>
                    </a:ext>
                  </a:extLst>
                </a:gridCol>
                <a:gridCol w="495484">
                  <a:extLst>
                    <a:ext uri="{9D8B030D-6E8A-4147-A177-3AD203B41FA5}">
                      <a16:colId xmlns:a16="http://schemas.microsoft.com/office/drawing/2014/main" val="696609331"/>
                    </a:ext>
                  </a:extLst>
                </a:gridCol>
                <a:gridCol w="495484">
                  <a:extLst>
                    <a:ext uri="{9D8B030D-6E8A-4147-A177-3AD203B41FA5}">
                      <a16:colId xmlns:a16="http://schemas.microsoft.com/office/drawing/2014/main" val="945435690"/>
                    </a:ext>
                  </a:extLst>
                </a:gridCol>
                <a:gridCol w="495484">
                  <a:extLst>
                    <a:ext uri="{9D8B030D-6E8A-4147-A177-3AD203B41FA5}">
                      <a16:colId xmlns:a16="http://schemas.microsoft.com/office/drawing/2014/main" val="4099392816"/>
                    </a:ext>
                  </a:extLst>
                </a:gridCol>
                <a:gridCol w="495484">
                  <a:extLst>
                    <a:ext uri="{9D8B030D-6E8A-4147-A177-3AD203B41FA5}">
                      <a16:colId xmlns:a16="http://schemas.microsoft.com/office/drawing/2014/main" val="2492613715"/>
                    </a:ext>
                  </a:extLst>
                </a:gridCol>
                <a:gridCol w="495484">
                  <a:extLst>
                    <a:ext uri="{9D8B030D-6E8A-4147-A177-3AD203B41FA5}">
                      <a16:colId xmlns:a16="http://schemas.microsoft.com/office/drawing/2014/main" val="4065020466"/>
                    </a:ext>
                  </a:extLst>
                </a:gridCol>
                <a:gridCol w="495484">
                  <a:extLst>
                    <a:ext uri="{9D8B030D-6E8A-4147-A177-3AD203B41FA5}">
                      <a16:colId xmlns:a16="http://schemas.microsoft.com/office/drawing/2014/main" val="1865002551"/>
                    </a:ext>
                  </a:extLst>
                </a:gridCol>
                <a:gridCol w="495484">
                  <a:extLst>
                    <a:ext uri="{9D8B030D-6E8A-4147-A177-3AD203B41FA5}">
                      <a16:colId xmlns:a16="http://schemas.microsoft.com/office/drawing/2014/main" val="3813846355"/>
                    </a:ext>
                  </a:extLst>
                </a:gridCol>
                <a:gridCol w="495484">
                  <a:extLst>
                    <a:ext uri="{9D8B030D-6E8A-4147-A177-3AD203B41FA5}">
                      <a16:colId xmlns:a16="http://schemas.microsoft.com/office/drawing/2014/main" val="234630756"/>
                    </a:ext>
                  </a:extLst>
                </a:gridCol>
                <a:gridCol w="495484">
                  <a:extLst>
                    <a:ext uri="{9D8B030D-6E8A-4147-A177-3AD203B41FA5}">
                      <a16:colId xmlns:a16="http://schemas.microsoft.com/office/drawing/2014/main" val="3725478471"/>
                    </a:ext>
                  </a:extLst>
                </a:gridCol>
                <a:gridCol w="495484">
                  <a:extLst>
                    <a:ext uri="{9D8B030D-6E8A-4147-A177-3AD203B41FA5}">
                      <a16:colId xmlns:a16="http://schemas.microsoft.com/office/drawing/2014/main" val="2828013913"/>
                    </a:ext>
                  </a:extLst>
                </a:gridCol>
                <a:gridCol w="495484">
                  <a:extLst>
                    <a:ext uri="{9D8B030D-6E8A-4147-A177-3AD203B41FA5}">
                      <a16:colId xmlns:a16="http://schemas.microsoft.com/office/drawing/2014/main" val="2637868432"/>
                    </a:ext>
                  </a:extLst>
                </a:gridCol>
                <a:gridCol w="495484">
                  <a:extLst>
                    <a:ext uri="{9D8B030D-6E8A-4147-A177-3AD203B41FA5}">
                      <a16:colId xmlns:a16="http://schemas.microsoft.com/office/drawing/2014/main" val="1956483777"/>
                    </a:ext>
                  </a:extLst>
                </a:gridCol>
                <a:gridCol w="495484">
                  <a:extLst>
                    <a:ext uri="{9D8B030D-6E8A-4147-A177-3AD203B41FA5}">
                      <a16:colId xmlns:a16="http://schemas.microsoft.com/office/drawing/2014/main" val="1653521048"/>
                    </a:ext>
                  </a:extLst>
                </a:gridCol>
                <a:gridCol w="495484">
                  <a:extLst>
                    <a:ext uri="{9D8B030D-6E8A-4147-A177-3AD203B41FA5}">
                      <a16:colId xmlns:a16="http://schemas.microsoft.com/office/drawing/2014/main" val="2665635879"/>
                    </a:ext>
                  </a:extLst>
                </a:gridCol>
                <a:gridCol w="495484">
                  <a:extLst>
                    <a:ext uri="{9D8B030D-6E8A-4147-A177-3AD203B41FA5}">
                      <a16:colId xmlns:a16="http://schemas.microsoft.com/office/drawing/2014/main" val="2210826613"/>
                    </a:ext>
                  </a:extLst>
                </a:gridCol>
                <a:gridCol w="495484">
                  <a:extLst>
                    <a:ext uri="{9D8B030D-6E8A-4147-A177-3AD203B41FA5}">
                      <a16:colId xmlns:a16="http://schemas.microsoft.com/office/drawing/2014/main" val="1066874851"/>
                    </a:ext>
                  </a:extLst>
                </a:gridCol>
                <a:gridCol w="495484">
                  <a:extLst>
                    <a:ext uri="{9D8B030D-6E8A-4147-A177-3AD203B41FA5}">
                      <a16:colId xmlns:a16="http://schemas.microsoft.com/office/drawing/2014/main" val="1570344299"/>
                    </a:ext>
                  </a:extLst>
                </a:gridCol>
                <a:gridCol w="495484">
                  <a:extLst>
                    <a:ext uri="{9D8B030D-6E8A-4147-A177-3AD203B41FA5}">
                      <a16:colId xmlns:a16="http://schemas.microsoft.com/office/drawing/2014/main" val="3799185299"/>
                    </a:ext>
                  </a:extLst>
                </a:gridCol>
                <a:gridCol w="495484">
                  <a:extLst>
                    <a:ext uri="{9D8B030D-6E8A-4147-A177-3AD203B41FA5}">
                      <a16:colId xmlns:a16="http://schemas.microsoft.com/office/drawing/2014/main" val="577733187"/>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41.1%</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 (18.1-31.8)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 (14.2-19.9)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25.5 (22.5-28.8)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21.9 (20-24)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27.1 (26.6-27.6)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394846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31 May, West Sussex has recorded 1,329 confirmed Covid-19 cases. This is 53.4%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2433916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29th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29th May there have been 237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35.5% of the 668 deaths notified to CQC between 10th April and 29th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29/05/2020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9"/>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9"/>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30/05/2020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23rd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24.6 per 100,000 (20.6-29.2)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22.2 per 100,000 (17.6-27.6)</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63.6 per 100,000 (55.8-72.1)</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22.4 per 100,000 (18.4-27.1)</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26,615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657361"/>
            <a:ext cx="6556196"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30/05/2020</a:t>
            </a:r>
          </a:p>
        </p:txBody>
      </p:sp>
    </p:spTree>
    <p:extLst>
      <p:ext uri="{BB962C8B-B14F-4D97-AF65-F5344CB8AC3E}">
        <p14:creationId xmlns:p14="http://schemas.microsoft.com/office/powerpoint/2010/main" val="1013968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02/06/2020)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22nd May but were registered up to 30th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79951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50618" cy="5337882"/>
        </p:xfrm>
        <a:graphic>
          <a:graphicData uri="http://schemas.openxmlformats.org/drawingml/2006/table">
            <a:tbl>
              <a:tblPr/>
              <a:tblGrid>
                <a:gridCol w="1260282">
                  <a:extLst>
                    <a:ext uri="{9D8B030D-6E8A-4147-A177-3AD203B41FA5}">
                      <a16:colId xmlns:a16="http://schemas.microsoft.com/office/drawing/2014/main" val="914011533"/>
                    </a:ext>
                  </a:extLst>
                </a:gridCol>
                <a:gridCol w="490016">
                  <a:extLst>
                    <a:ext uri="{9D8B030D-6E8A-4147-A177-3AD203B41FA5}">
                      <a16:colId xmlns:a16="http://schemas.microsoft.com/office/drawing/2014/main" val="1234676251"/>
                    </a:ext>
                  </a:extLst>
                </a:gridCol>
                <a:gridCol w="490016">
                  <a:extLst>
                    <a:ext uri="{9D8B030D-6E8A-4147-A177-3AD203B41FA5}">
                      <a16:colId xmlns:a16="http://schemas.microsoft.com/office/drawing/2014/main" val="4290614221"/>
                    </a:ext>
                  </a:extLst>
                </a:gridCol>
                <a:gridCol w="490016">
                  <a:extLst>
                    <a:ext uri="{9D8B030D-6E8A-4147-A177-3AD203B41FA5}">
                      <a16:colId xmlns:a16="http://schemas.microsoft.com/office/drawing/2014/main" val="3570678717"/>
                    </a:ext>
                  </a:extLst>
                </a:gridCol>
                <a:gridCol w="490016">
                  <a:extLst>
                    <a:ext uri="{9D8B030D-6E8A-4147-A177-3AD203B41FA5}">
                      <a16:colId xmlns:a16="http://schemas.microsoft.com/office/drawing/2014/main" val="3557013875"/>
                    </a:ext>
                  </a:extLst>
                </a:gridCol>
                <a:gridCol w="490016">
                  <a:extLst>
                    <a:ext uri="{9D8B030D-6E8A-4147-A177-3AD203B41FA5}">
                      <a16:colId xmlns:a16="http://schemas.microsoft.com/office/drawing/2014/main" val="3143303423"/>
                    </a:ext>
                  </a:extLst>
                </a:gridCol>
                <a:gridCol w="490016">
                  <a:extLst>
                    <a:ext uri="{9D8B030D-6E8A-4147-A177-3AD203B41FA5}">
                      <a16:colId xmlns:a16="http://schemas.microsoft.com/office/drawing/2014/main" val="811113895"/>
                    </a:ext>
                  </a:extLst>
                </a:gridCol>
                <a:gridCol w="490016">
                  <a:extLst>
                    <a:ext uri="{9D8B030D-6E8A-4147-A177-3AD203B41FA5}">
                      <a16:colId xmlns:a16="http://schemas.microsoft.com/office/drawing/2014/main" val="3260015052"/>
                    </a:ext>
                  </a:extLst>
                </a:gridCol>
                <a:gridCol w="490016">
                  <a:extLst>
                    <a:ext uri="{9D8B030D-6E8A-4147-A177-3AD203B41FA5}">
                      <a16:colId xmlns:a16="http://schemas.microsoft.com/office/drawing/2014/main" val="3530290400"/>
                    </a:ext>
                  </a:extLst>
                </a:gridCol>
                <a:gridCol w="490016">
                  <a:extLst>
                    <a:ext uri="{9D8B030D-6E8A-4147-A177-3AD203B41FA5}">
                      <a16:colId xmlns:a16="http://schemas.microsoft.com/office/drawing/2014/main" val="1016590592"/>
                    </a:ext>
                  </a:extLst>
                </a:gridCol>
                <a:gridCol w="490016">
                  <a:extLst>
                    <a:ext uri="{9D8B030D-6E8A-4147-A177-3AD203B41FA5}">
                      <a16:colId xmlns:a16="http://schemas.microsoft.com/office/drawing/2014/main" val="845157241"/>
                    </a:ext>
                  </a:extLst>
                </a:gridCol>
                <a:gridCol w="490016">
                  <a:extLst>
                    <a:ext uri="{9D8B030D-6E8A-4147-A177-3AD203B41FA5}">
                      <a16:colId xmlns:a16="http://schemas.microsoft.com/office/drawing/2014/main" val="2611672487"/>
                    </a:ext>
                  </a:extLst>
                </a:gridCol>
                <a:gridCol w="490016">
                  <a:extLst>
                    <a:ext uri="{9D8B030D-6E8A-4147-A177-3AD203B41FA5}">
                      <a16:colId xmlns:a16="http://schemas.microsoft.com/office/drawing/2014/main" val="3459487358"/>
                    </a:ext>
                  </a:extLst>
                </a:gridCol>
                <a:gridCol w="490016">
                  <a:extLst>
                    <a:ext uri="{9D8B030D-6E8A-4147-A177-3AD203B41FA5}">
                      <a16:colId xmlns:a16="http://schemas.microsoft.com/office/drawing/2014/main" val="2298555161"/>
                    </a:ext>
                  </a:extLst>
                </a:gridCol>
                <a:gridCol w="490016">
                  <a:extLst>
                    <a:ext uri="{9D8B030D-6E8A-4147-A177-3AD203B41FA5}">
                      <a16:colId xmlns:a16="http://schemas.microsoft.com/office/drawing/2014/main" val="1233904622"/>
                    </a:ext>
                  </a:extLst>
                </a:gridCol>
                <a:gridCol w="490016">
                  <a:extLst>
                    <a:ext uri="{9D8B030D-6E8A-4147-A177-3AD203B41FA5}">
                      <a16:colId xmlns:a16="http://schemas.microsoft.com/office/drawing/2014/main" val="1647108581"/>
                    </a:ext>
                  </a:extLst>
                </a:gridCol>
                <a:gridCol w="490016">
                  <a:extLst>
                    <a:ext uri="{9D8B030D-6E8A-4147-A177-3AD203B41FA5}">
                      <a16:colId xmlns:a16="http://schemas.microsoft.com/office/drawing/2014/main" val="4131586401"/>
                    </a:ext>
                  </a:extLst>
                </a:gridCol>
                <a:gridCol w="490016">
                  <a:extLst>
                    <a:ext uri="{9D8B030D-6E8A-4147-A177-3AD203B41FA5}">
                      <a16:colId xmlns:a16="http://schemas.microsoft.com/office/drawing/2014/main" val="3701799912"/>
                    </a:ext>
                  </a:extLst>
                </a:gridCol>
                <a:gridCol w="490016">
                  <a:extLst>
                    <a:ext uri="{9D8B030D-6E8A-4147-A177-3AD203B41FA5}">
                      <a16:colId xmlns:a16="http://schemas.microsoft.com/office/drawing/2014/main" val="43166036"/>
                    </a:ext>
                  </a:extLst>
                </a:gridCol>
                <a:gridCol w="490016">
                  <a:extLst>
                    <a:ext uri="{9D8B030D-6E8A-4147-A177-3AD203B41FA5}">
                      <a16:colId xmlns:a16="http://schemas.microsoft.com/office/drawing/2014/main" val="2252693503"/>
                    </a:ext>
                  </a:extLst>
                </a:gridCol>
                <a:gridCol w="490016">
                  <a:extLst>
                    <a:ext uri="{9D8B030D-6E8A-4147-A177-3AD203B41FA5}">
                      <a16:colId xmlns:a16="http://schemas.microsoft.com/office/drawing/2014/main" val="2937568516"/>
                    </a:ext>
                  </a:extLst>
                </a:gridCol>
                <a:gridCol w="490016">
                  <a:extLst>
                    <a:ext uri="{9D8B030D-6E8A-4147-A177-3AD203B41FA5}">
                      <a16:colId xmlns:a16="http://schemas.microsoft.com/office/drawing/2014/main" val="1943748713"/>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102085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89278"/>
            <a:ext cx="6095999"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9278"/>
            <a:ext cx="6095999"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464278"/>
            <a:ext cx="6095999"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464278"/>
            <a:ext cx="6095999"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22/05/2020</a:t>
            </a:r>
          </a:p>
        </p:txBody>
      </p:sp>
    </p:spTree>
    <p:extLst>
      <p:ext uri="{BB962C8B-B14F-4D97-AF65-F5344CB8AC3E}">
        <p14:creationId xmlns:p14="http://schemas.microsoft.com/office/powerpoint/2010/main" val="3575453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-70.60%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47.9 (40.2-56.5)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56.1 (50-62.7)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65.6 (60.2-71.2)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1,013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59.5 (55.8-63.2)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-747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42,210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75.4 (74.7-76.1)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383120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34 deaths (12 per 100,000, 95% CI: 8-16)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961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 deaths (5 per 100,000, 95% CI: 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3,028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180 deaths (21 per 100,000, 95% CI: 18-24)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 deaths (5 per 100,000,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4,599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22/05/2020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t"/>
                      <a:r>
                        <a:rPr lang="en-GB" sz="800" b="0" i="0" u="none" strike="noStrike" dirty="0">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278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t"/>
                      <a:r>
                        <a:rPr lang="en-GB" sz="8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1,055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t"/>
                      <a:r>
                        <a:rPr lang="en-GB" sz="8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 deaths (2 per 1,000 care home beds,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1,640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22/05/2020</a:t>
            </a:r>
          </a:p>
        </p:txBody>
      </p:sp>
    </p:spTree>
    <p:extLst>
      <p:ext uri="{BB962C8B-B14F-4D97-AF65-F5344CB8AC3E}">
        <p14:creationId xmlns:p14="http://schemas.microsoft.com/office/powerpoint/2010/main" val="909275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11709</TotalTime>
  <Words>4434</Words>
  <Application>Microsoft Macintosh PowerPoint</Application>
  <PresentationFormat>Widescreen</PresentationFormat>
  <Paragraphs>1113</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147</cp:revision>
  <dcterms:created xsi:type="dcterms:W3CDTF">2020-04-23T12:41:56Z</dcterms:created>
  <dcterms:modified xsi:type="dcterms:W3CDTF">2020-06-02T10:18:08Z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